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325" r:id="rId2"/>
    <p:sldId id="330" r:id="rId3"/>
    <p:sldId id="331" r:id="rId4"/>
    <p:sldId id="329" r:id="rId5"/>
    <p:sldId id="326" r:id="rId6"/>
    <p:sldId id="328" r:id="rId7"/>
    <p:sldId id="333" r:id="rId8"/>
    <p:sldId id="332" r:id="rId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Josefin Slab SemiBold" panose="02000000000000000000" pitchFamily="2" charset="0"/>
      <p:bold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SemiBold" panose="00000700000000000000" pitchFamily="2" charset="0"/>
      <p:bold r:id="rId29"/>
      <p:boldItalic r:id="rId30"/>
    </p:embeddedFont>
    <p:embeddedFont>
      <p:font typeface="Roboto Condensed Light" panose="020B0604020202020204" charset="0"/>
      <p:regular r:id="rId31"/>
      <p:bold r:id="rId32"/>
      <p:italic r:id="rId33"/>
      <p:boldItalic r:id="rId34"/>
    </p:embeddedFont>
    <p:embeddedFont>
      <p:font typeface="Staatliches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9" autoAdjust="0"/>
  </p:normalViewPr>
  <p:slideViewPr>
    <p:cSldViewPr snapToGrid="0">
      <p:cViewPr varScale="1">
        <p:scale>
          <a:sx n="79" d="100"/>
          <a:sy n="79" d="100"/>
        </p:scale>
        <p:origin x="960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Muy buenas y bienvenidos una vez más a </a:t>
            </a:r>
            <a:r>
              <a:rPr lang="es-AR" dirty="0" err="1"/>
              <a:t>ColmenaTEC</a:t>
            </a:r>
            <a:r>
              <a:rPr lang="es-AR" dirty="0"/>
              <a:t>. En el video de hoy vamos a ver cómo evitar la repetición de código a través del uso @</a:t>
            </a:r>
            <a:r>
              <a:rPr lang="es-AR" dirty="0" err="1"/>
              <a:t>MappedSuperclass</a:t>
            </a:r>
            <a:r>
              <a:rPr lang="es-AR" dirty="0"/>
              <a:t> y código genérico</a:t>
            </a:r>
          </a:p>
        </p:txBody>
      </p:sp>
    </p:spTree>
    <p:extLst>
      <p:ext uri="{BB962C8B-B14F-4D97-AF65-F5344CB8AC3E}">
        <p14:creationId xmlns:p14="http://schemas.microsoft.com/office/powerpoint/2010/main" val="383195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Parametrizados: vamos a poder </a:t>
            </a:r>
            <a:r>
              <a:rPr lang="es-AR" dirty="0" err="1"/>
              <a:t>específicar</a:t>
            </a:r>
            <a:r>
              <a:rPr lang="es-AR" dirty="0"/>
              <a:t> como parámetros los tipos de datos con los que pueden trabajar</a:t>
            </a:r>
          </a:p>
        </p:txBody>
      </p:sp>
    </p:spTree>
    <p:extLst>
      <p:ext uri="{BB962C8B-B14F-4D97-AF65-F5344CB8AC3E}">
        <p14:creationId xmlns:p14="http://schemas.microsoft.com/office/powerpoint/2010/main" val="2202439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1471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Muy buenas y bienvenidos una vez más a </a:t>
            </a:r>
            <a:r>
              <a:rPr lang="es-AR" dirty="0" err="1"/>
              <a:t>ColmenaTEC</a:t>
            </a:r>
            <a:r>
              <a:rPr lang="es-AR" dirty="0"/>
              <a:t>. En el video de hoy vamos a ver cómo evitar la repetición de código a través del uso @</a:t>
            </a:r>
            <a:r>
              <a:rPr lang="es-AR" dirty="0" err="1"/>
              <a:t>MappedSuperclass</a:t>
            </a:r>
            <a:r>
              <a:rPr lang="es-AR" dirty="0"/>
              <a:t> y código genérico</a:t>
            </a:r>
          </a:p>
        </p:txBody>
      </p:sp>
    </p:spTree>
    <p:extLst>
      <p:ext uri="{BB962C8B-B14F-4D97-AF65-F5344CB8AC3E}">
        <p14:creationId xmlns:p14="http://schemas.microsoft.com/office/powerpoint/2010/main" val="192502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Muy buenas y bienvenidos una vez más a </a:t>
            </a:r>
            <a:r>
              <a:rPr lang="es-AR" dirty="0" err="1"/>
              <a:t>ColmenaTEC</a:t>
            </a:r>
            <a:r>
              <a:rPr lang="es-AR" dirty="0"/>
              <a:t>. En el video de hoy vamos a ver cómo evitar la repetición de código a través del uso @</a:t>
            </a:r>
            <a:r>
              <a:rPr lang="es-AR" dirty="0" err="1"/>
              <a:t>MappedSuperclass</a:t>
            </a:r>
            <a:r>
              <a:rPr lang="es-AR" dirty="0"/>
              <a:t> y código genérico</a:t>
            </a:r>
          </a:p>
        </p:txBody>
      </p:sp>
    </p:spTree>
    <p:extLst>
      <p:ext uri="{BB962C8B-B14F-4D97-AF65-F5344CB8AC3E}">
        <p14:creationId xmlns:p14="http://schemas.microsoft.com/office/powerpoint/2010/main" val="385870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 sz="1200">
                <a:solidFill>
                  <a:srgbClr val="231F2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796" y="-162474"/>
            <a:ext cx="234688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67" y="-162472"/>
            <a:ext cx="1801210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14" y="-162475"/>
            <a:ext cx="3317609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796" y="-162470"/>
            <a:ext cx="234688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6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6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6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6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1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1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1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1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1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1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3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4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4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4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4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4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4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3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3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1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1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4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3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3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0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0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75" name="Google Shape;975;p22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44" cy="858004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99" name="Google Shape;99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0" name="Google Shape;100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1" name="Google Shape;1001;p24"/>
          <p:cNvSpPr txBox="1">
            <a:spLocks noGrp="1"/>
          </p:cNvSpPr>
          <p:nvPr>
            <p:ph type="subTitle" idx="4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2" name="Google Shape;1002;p24"/>
          <p:cNvSpPr txBox="1">
            <a:spLocks noGrp="1"/>
          </p:cNvSpPr>
          <p:nvPr>
            <p:ph type="subTitle" idx="5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3" name="Google Shape;1003;p24"/>
          <p:cNvSpPr txBox="1">
            <a:spLocks noGrp="1"/>
          </p:cNvSpPr>
          <p:nvPr>
            <p:ph type="subTitle" idx="6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4" name="Google Shape;100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6" name="Google Shape;100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subTitle" idx="13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8" name="Google Shape;1008;p24"/>
          <p:cNvSpPr txBox="1">
            <a:spLocks noGrp="1"/>
          </p:cNvSpPr>
          <p:nvPr>
            <p:ph type="subTitle" idx="14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9" name="Google Shape;1009;p24"/>
          <p:cNvSpPr txBox="1">
            <a:spLocks noGrp="1"/>
          </p:cNvSpPr>
          <p:nvPr>
            <p:ph type="subTitle" idx="15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10" name="Google Shape;1010;p24"/>
          <p:cNvSpPr txBox="1">
            <a:spLocks noGrp="1"/>
          </p:cNvSpPr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6" name="Google Shape;126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0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  <a:biLevel thresh="75000"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0"/>
              <a:buNone/>
              <a:defRPr sz="7200">
                <a:solidFill>
                  <a:srgbClr val="231F2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 sz="1400">
                <a:solidFill>
                  <a:srgbClr val="231F20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6.svg"/><Relationship Id="rId5" Type="http://schemas.openxmlformats.org/officeDocument/2006/relationships/image" Target="../media/image47.sv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Reutilización de código</a:t>
            </a:r>
            <a:br>
              <a:rPr lang="es-ES" sz="4800" dirty="0">
                <a:solidFill>
                  <a:srgbClr val="000000"/>
                </a:solidFill>
              </a:rPr>
            </a:br>
            <a:r>
              <a:rPr lang="es-ES" sz="2400" dirty="0">
                <a:solidFill>
                  <a:srgbClr val="000000"/>
                </a:solidFill>
              </a:rPr>
              <a:t>@</a:t>
            </a:r>
            <a:r>
              <a:rPr lang="es-ES" sz="2400" dirty="0" err="1">
                <a:solidFill>
                  <a:srgbClr val="000000"/>
                </a:solidFill>
              </a:rPr>
              <a:t>MappedSuperclass</a:t>
            </a:r>
            <a:r>
              <a:rPr lang="es-ES" sz="2400" dirty="0">
                <a:solidFill>
                  <a:srgbClr val="000000"/>
                </a:solidFill>
              </a:rPr>
              <a:t> y código genérico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96BE8E8-B0AC-4B3D-8536-10FC926C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2562"/>
            <a:ext cx="981075" cy="97155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439A645-181E-4B7F-A8FD-FE5F7977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D9A4121-1C7E-4371-81C9-9B7EEDA469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4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1009F-8ABF-4C84-A8A0-E7A777DB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@</a:t>
            </a:r>
            <a:r>
              <a:rPr lang="es-AR" dirty="0" err="1"/>
              <a:t>MappedSuperclass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CE2C0F-3B14-44DF-BFB7-6311AE1E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s-AR" dirty="0"/>
              <a:t>Esta anotación nos permite crear clases base, de las cuales nuestras entidades pueden </a:t>
            </a:r>
            <a:r>
              <a:rPr lang="es-AR" dirty="0" err="1"/>
              <a:t>herederar</a:t>
            </a:r>
            <a:r>
              <a:rPr lang="es-AR" dirty="0"/>
              <a:t> distintas propiedades. </a:t>
            </a:r>
          </a:p>
          <a:p>
            <a:pPr>
              <a:spcBef>
                <a:spcPts val="1200"/>
              </a:spcBef>
            </a:pPr>
            <a:r>
              <a:rPr lang="es-AR" dirty="0"/>
              <a:t>A diferencia de la anotación @</a:t>
            </a:r>
            <a:r>
              <a:rPr lang="es-AR" dirty="0" err="1"/>
              <a:t>Inheritance</a:t>
            </a:r>
            <a:r>
              <a:rPr lang="es-AR" dirty="0"/>
              <a:t> que permite mapear las herencias en las bases de datos, @</a:t>
            </a:r>
            <a:r>
              <a:rPr lang="es-AR" dirty="0" err="1"/>
              <a:t>MappedSuperclass</a:t>
            </a:r>
            <a:r>
              <a:rPr lang="es-AR" dirty="0"/>
              <a:t> sólo modela la herencia dentro de la POO</a:t>
            </a:r>
          </a:p>
          <a:p>
            <a:pPr>
              <a:spcBef>
                <a:spcPts val="1200"/>
              </a:spcBef>
            </a:pPr>
            <a:r>
              <a:rPr lang="es-AR" dirty="0"/>
              <a:t>Desde la base de datos, es invisible. Las propiedades heredadas simplemente se copian a la tabla de la entidad mapeada.</a:t>
            </a:r>
          </a:p>
          <a:p>
            <a:pPr>
              <a:spcBef>
                <a:spcPts val="1200"/>
              </a:spcBef>
            </a:pPr>
            <a:r>
              <a:rPr lang="es-AR" dirty="0"/>
              <a:t>Nos va a permitir evitar la repetición de atributos y métodos que son compartidos por muchas entidades. (ID, fachas de alta, etc.)</a:t>
            </a:r>
          </a:p>
        </p:txBody>
      </p:sp>
    </p:spTree>
    <p:extLst>
      <p:ext uri="{BB962C8B-B14F-4D97-AF65-F5344CB8AC3E}">
        <p14:creationId xmlns:p14="http://schemas.microsoft.com/office/powerpoint/2010/main" val="40561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2F7BC2-0275-4BF7-84FA-FEACEA6E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739140"/>
            <a:ext cx="57340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0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FA371A4-A7D0-4E6F-82F8-5D9EE762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Código genérico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8328D2-3BDF-4A0E-94AE-5B68C9CD4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81475"/>
            <a:ext cx="7299900" cy="650173"/>
          </a:xfrm>
        </p:spPr>
        <p:txBody>
          <a:bodyPr/>
          <a:lstStyle/>
          <a:p>
            <a:r>
              <a:rPr lang="es-AR" dirty="0"/>
              <a:t>Se trata de crear clases, interfaces y métodos parametrizados, que nos va a permitir reutilizar el mismo código para distintos tipos de datos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4CAB016-661C-45C2-9BDF-1737C128BCCA}"/>
              </a:ext>
            </a:extLst>
          </p:cNvPr>
          <p:cNvSpPr/>
          <p:nvPr/>
        </p:nvSpPr>
        <p:spPr>
          <a:xfrm>
            <a:off x="803039" y="2055059"/>
            <a:ext cx="3992579" cy="263149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AR" sz="1100" dirty="0" err="1">
                <a:latin typeface="Consolas" panose="020B0609020204030204" pitchFamily="49" charset="0"/>
              </a:rPr>
              <a:t>public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class</a:t>
            </a:r>
            <a:r>
              <a:rPr lang="es-AR" sz="1100" dirty="0">
                <a:latin typeface="Consolas" panose="020B0609020204030204" pitchFamily="49" charset="0"/>
              </a:rPr>
              <a:t> Caja&lt;T&gt; {</a:t>
            </a:r>
          </a:p>
          <a:p>
            <a:endParaRPr lang="es-AR" sz="1100" dirty="0">
              <a:latin typeface="Consolas" panose="020B0609020204030204" pitchFamily="49" charset="0"/>
            </a:endParaRPr>
          </a:p>
          <a:p>
            <a:r>
              <a:rPr lang="es-AR" sz="1100" dirty="0">
                <a:latin typeface="Consolas" panose="020B0609020204030204" pitchFamily="49" charset="0"/>
              </a:rPr>
              <a:t>  </a:t>
            </a:r>
            <a:r>
              <a:rPr lang="es-AR" sz="1100" dirty="0" err="1">
                <a:latin typeface="Consolas" panose="020B0609020204030204" pitchFamily="49" charset="0"/>
              </a:rPr>
              <a:t>private</a:t>
            </a:r>
            <a:r>
              <a:rPr lang="es-AR" sz="1100" dirty="0">
                <a:latin typeface="Consolas" panose="020B0609020204030204" pitchFamily="49" charset="0"/>
              </a:rPr>
              <a:t> T </a:t>
            </a:r>
            <a:r>
              <a:rPr lang="es-AR" sz="1100" dirty="0" err="1">
                <a:latin typeface="Consolas" panose="020B0609020204030204" pitchFamily="49" charset="0"/>
              </a:rPr>
              <a:t>t</a:t>
            </a:r>
            <a:r>
              <a:rPr lang="es-AR" sz="1100" dirty="0">
                <a:latin typeface="Consolas" panose="020B0609020204030204" pitchFamily="49" charset="0"/>
              </a:rPr>
              <a:t>;</a:t>
            </a:r>
          </a:p>
          <a:p>
            <a:endParaRPr lang="es-AR" sz="1100" dirty="0">
              <a:latin typeface="Consolas" panose="020B0609020204030204" pitchFamily="49" charset="0"/>
            </a:endParaRPr>
          </a:p>
          <a:p>
            <a:r>
              <a:rPr lang="es-AR" sz="1100" dirty="0">
                <a:latin typeface="Consolas" panose="020B0609020204030204" pitchFamily="49" charset="0"/>
              </a:rPr>
              <a:t>  </a:t>
            </a:r>
            <a:r>
              <a:rPr lang="es-AR" sz="1100" dirty="0" err="1">
                <a:latin typeface="Consolas" panose="020B0609020204030204" pitchFamily="49" charset="0"/>
              </a:rPr>
              <a:t>public</a:t>
            </a:r>
            <a:r>
              <a:rPr lang="es-AR" sz="1100" dirty="0">
                <a:latin typeface="Consolas" panose="020B0609020204030204" pitchFamily="49" charset="0"/>
              </a:rPr>
              <a:t> T </a:t>
            </a:r>
            <a:r>
              <a:rPr lang="es-AR" sz="1100" dirty="0" err="1">
                <a:latin typeface="Consolas" panose="020B0609020204030204" pitchFamily="49" charset="0"/>
              </a:rPr>
              <a:t>get</a:t>
            </a:r>
            <a:r>
              <a:rPr lang="es-AR" sz="1100" dirty="0">
                <a:latin typeface="Consolas" panose="020B0609020204030204" pitchFamily="49" charset="0"/>
              </a:rPr>
              <a:t>() { 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   </a:t>
            </a:r>
            <a:r>
              <a:rPr lang="es-AR" sz="1100" dirty="0" err="1">
                <a:latin typeface="Consolas" panose="020B0609020204030204" pitchFamily="49" charset="0"/>
              </a:rPr>
              <a:t>return</a:t>
            </a:r>
            <a:r>
              <a:rPr lang="es-AR" sz="1100" dirty="0">
                <a:latin typeface="Consolas" panose="020B0609020204030204" pitchFamily="49" charset="0"/>
              </a:rPr>
              <a:t> t; 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}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</a:t>
            </a:r>
            <a:r>
              <a:rPr lang="es-AR" sz="1100" dirty="0" err="1">
                <a:latin typeface="Consolas" panose="020B0609020204030204" pitchFamily="49" charset="0"/>
              </a:rPr>
              <a:t>public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void</a:t>
            </a:r>
            <a:r>
              <a:rPr lang="es-AR" sz="1100" dirty="0">
                <a:latin typeface="Consolas" panose="020B0609020204030204" pitchFamily="49" charset="0"/>
              </a:rPr>
              <a:t> set(T t) { 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   </a:t>
            </a:r>
            <a:r>
              <a:rPr lang="es-AR" sz="1100" dirty="0" err="1">
                <a:latin typeface="Consolas" panose="020B0609020204030204" pitchFamily="49" charset="0"/>
              </a:rPr>
              <a:t>this.t</a:t>
            </a:r>
            <a:r>
              <a:rPr lang="es-AR" sz="1100" dirty="0">
                <a:latin typeface="Consolas" panose="020B0609020204030204" pitchFamily="49" charset="0"/>
              </a:rPr>
              <a:t> = t; 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}</a:t>
            </a:r>
          </a:p>
          <a:p>
            <a:endParaRPr lang="es-AR" sz="1100" dirty="0">
              <a:latin typeface="Consolas" panose="020B0609020204030204" pitchFamily="49" charset="0"/>
            </a:endParaRPr>
          </a:p>
          <a:p>
            <a:r>
              <a:rPr lang="es-AR" sz="1100" dirty="0">
                <a:latin typeface="Consolas" panose="020B0609020204030204" pitchFamily="49" charset="0"/>
              </a:rPr>
              <a:t>  </a:t>
            </a:r>
            <a:r>
              <a:rPr lang="es-AR" sz="1100" dirty="0" err="1">
                <a:latin typeface="Consolas" panose="020B0609020204030204" pitchFamily="49" charset="0"/>
              </a:rPr>
              <a:t>public</a:t>
            </a:r>
            <a:r>
              <a:rPr lang="es-AR" sz="1100" dirty="0">
                <a:latin typeface="Consolas" panose="020B0609020204030204" pitchFamily="49" charset="0"/>
              </a:rPr>
              <a:t> &lt;E </a:t>
            </a:r>
            <a:r>
              <a:rPr lang="es-AR" sz="1100" dirty="0" err="1">
                <a:latin typeface="Consolas" panose="020B0609020204030204" pitchFamily="49" charset="0"/>
              </a:rPr>
              <a:t>extends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Number</a:t>
            </a:r>
            <a:r>
              <a:rPr lang="es-AR" sz="1100" dirty="0">
                <a:latin typeface="Consolas" panose="020B0609020204030204" pitchFamily="49" charset="0"/>
              </a:rPr>
              <a:t>&gt; </a:t>
            </a:r>
            <a:r>
              <a:rPr lang="es-AR" sz="1100" dirty="0" err="1">
                <a:latin typeface="Consolas" panose="020B0609020204030204" pitchFamily="49" charset="0"/>
              </a:rPr>
              <a:t>void</a:t>
            </a:r>
            <a:r>
              <a:rPr lang="es-AR" sz="1100" dirty="0">
                <a:latin typeface="Consolas" panose="020B0609020204030204" pitchFamily="49" charset="0"/>
              </a:rPr>
              <a:t> mostrar (E e) {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   </a:t>
            </a:r>
            <a:r>
              <a:rPr lang="es-AR" sz="1100" dirty="0" err="1">
                <a:latin typeface="Consolas" panose="020B0609020204030204" pitchFamily="49" charset="0"/>
              </a:rPr>
              <a:t>System.out.println</a:t>
            </a:r>
            <a:r>
              <a:rPr lang="es-AR" sz="1100" dirty="0">
                <a:latin typeface="Consolas" panose="020B0609020204030204" pitchFamily="49" charset="0"/>
              </a:rPr>
              <a:t>(“El número es:” + e);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  } </a:t>
            </a:r>
          </a:p>
          <a:p>
            <a:r>
              <a:rPr lang="es-AR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468994C-D639-47B5-B618-DAED62663C9F}"/>
              </a:ext>
            </a:extLst>
          </p:cNvPr>
          <p:cNvSpPr/>
          <p:nvPr/>
        </p:nvSpPr>
        <p:spPr>
          <a:xfrm>
            <a:off x="4994337" y="2055059"/>
            <a:ext cx="3640270" cy="260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Caja&lt;</a:t>
            </a:r>
            <a:r>
              <a:rPr lang="es-AR" sz="1100" dirty="0" err="1">
                <a:latin typeface="Consolas" panose="020B0609020204030204" pitchFamily="49" charset="0"/>
              </a:rPr>
              <a:t>String</a:t>
            </a:r>
            <a:r>
              <a:rPr lang="es-AR" sz="1100" dirty="0">
                <a:latin typeface="Consolas" panose="020B0609020204030204" pitchFamily="49" charset="0"/>
              </a:rPr>
              <a:t>&gt; texto = new Caja&lt;</a:t>
            </a:r>
            <a:r>
              <a:rPr lang="es-AR" sz="1100" dirty="0" err="1">
                <a:latin typeface="Consolas" panose="020B0609020204030204" pitchFamily="49" charset="0"/>
              </a:rPr>
              <a:t>String</a:t>
            </a:r>
            <a:r>
              <a:rPr lang="es-AR" sz="1100" dirty="0">
                <a:latin typeface="Consolas" panose="020B06090202040302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Caja&lt;</a:t>
            </a:r>
            <a:r>
              <a:rPr lang="es-AR" sz="1100" dirty="0" err="1">
                <a:latin typeface="Consolas" panose="020B0609020204030204" pitchFamily="49" charset="0"/>
              </a:rPr>
              <a:t>Integer</a:t>
            </a:r>
            <a:r>
              <a:rPr lang="es-AR" sz="1100" dirty="0">
                <a:latin typeface="Consolas" panose="020B0609020204030204" pitchFamily="49" charset="0"/>
              </a:rPr>
              <a:t>&gt; numero = new Caja&lt;</a:t>
            </a:r>
            <a:r>
              <a:rPr lang="es-AR" sz="1100" dirty="0" err="1">
                <a:latin typeface="Consolas" panose="020B0609020204030204" pitchFamily="49" charset="0"/>
              </a:rPr>
              <a:t>Integer</a:t>
            </a:r>
            <a:r>
              <a:rPr lang="es-AR" sz="1100" dirty="0">
                <a:latin typeface="Consolas" panose="020B06090202040302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Caja&lt;</a:t>
            </a:r>
            <a:r>
              <a:rPr lang="es-AR" sz="1100" dirty="0" err="1">
                <a:latin typeface="Consolas" panose="020B0609020204030204" pitchFamily="49" charset="0"/>
              </a:rPr>
              <a:t>Jueguete</a:t>
            </a:r>
            <a:r>
              <a:rPr lang="es-AR" sz="1100" dirty="0">
                <a:latin typeface="Consolas" panose="020B0609020204030204" pitchFamily="49" charset="0"/>
              </a:rPr>
              <a:t>&gt; juguete = new Caja&lt;Juguete&gt;();</a:t>
            </a:r>
          </a:p>
          <a:p>
            <a:pPr>
              <a:lnSpc>
                <a:spcPct val="150000"/>
              </a:lnSpc>
            </a:pPr>
            <a:endParaRPr lang="es-A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texto.set</a:t>
            </a:r>
            <a:r>
              <a:rPr lang="es-AR" sz="1100" dirty="0">
                <a:latin typeface="Consolas" panose="020B0609020204030204" pitchFamily="49" charset="0"/>
              </a:rPr>
              <a:t>(“Hola”);</a:t>
            </a:r>
          </a:p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numero.set</a:t>
            </a:r>
            <a:r>
              <a:rPr lang="es-AR" sz="1100" dirty="0"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juguete.set</a:t>
            </a:r>
            <a:r>
              <a:rPr lang="es-AR" sz="1100" dirty="0">
                <a:latin typeface="Consolas" panose="020B0609020204030204" pitchFamily="49" charset="0"/>
              </a:rPr>
              <a:t>(new Juguete(“autito”));</a:t>
            </a:r>
          </a:p>
          <a:p>
            <a:pPr>
              <a:lnSpc>
                <a:spcPct val="150000"/>
              </a:lnSpc>
            </a:pPr>
            <a:endParaRPr lang="es-A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texto.mostrar</a:t>
            </a:r>
            <a:r>
              <a:rPr lang="es-AR" sz="1100" dirty="0"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texto.mostrar</a:t>
            </a:r>
            <a:r>
              <a:rPr lang="es-AR" sz="1100" dirty="0">
                <a:latin typeface="Consolas" panose="020B0609020204030204" pitchFamily="49" charset="0"/>
              </a:rPr>
              <a:t>(12.5);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937662C-B5EA-479E-A169-53A68EBE4036}"/>
              </a:ext>
            </a:extLst>
          </p:cNvPr>
          <p:cNvGrpSpPr/>
          <p:nvPr/>
        </p:nvGrpSpPr>
        <p:grpSpPr>
          <a:xfrm>
            <a:off x="4912447" y="370275"/>
            <a:ext cx="3992579" cy="778599"/>
            <a:chOff x="778598" y="3385999"/>
            <a:chExt cx="3992579" cy="778599"/>
          </a:xfrm>
        </p:grpSpPr>
        <p:grpSp>
          <p:nvGrpSpPr>
            <p:cNvPr id="19" name="Google Shape;15581;p82">
              <a:extLst>
                <a:ext uri="{FF2B5EF4-FFF2-40B4-BE49-F238E27FC236}">
                  <a16:creationId xmlns:a16="http://schemas.microsoft.com/office/drawing/2014/main" id="{5AEA3070-35E1-44A3-AB76-5331FE3570F9}"/>
                </a:ext>
              </a:extLst>
            </p:cNvPr>
            <p:cNvGrpSpPr/>
            <p:nvPr/>
          </p:nvGrpSpPr>
          <p:grpSpPr>
            <a:xfrm rot="20517714">
              <a:off x="1042878" y="3543483"/>
              <a:ext cx="495452" cy="463631"/>
              <a:chOff x="2766264" y="3394042"/>
              <a:chExt cx="294873" cy="275934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4" name="Google Shape;15582;p82">
                <a:extLst>
                  <a:ext uri="{FF2B5EF4-FFF2-40B4-BE49-F238E27FC236}">
                    <a16:creationId xmlns:a16="http://schemas.microsoft.com/office/drawing/2014/main" id="{A798CAC3-748B-48A5-A04A-B52B06CE45BD}"/>
                  </a:ext>
                </a:extLst>
              </p:cNvPr>
              <p:cNvSpPr/>
              <p:nvPr/>
            </p:nvSpPr>
            <p:spPr>
              <a:xfrm>
                <a:off x="2766264" y="3394042"/>
                <a:ext cx="253176" cy="275934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8669" extrusionOk="0">
                    <a:moveTo>
                      <a:pt x="6942" y="3489"/>
                    </a:moveTo>
                    <a:cubicBezTo>
                      <a:pt x="7371" y="3549"/>
                      <a:pt x="7692" y="3918"/>
                      <a:pt x="7692" y="4346"/>
                    </a:cubicBezTo>
                    <a:cubicBezTo>
                      <a:pt x="7692" y="4799"/>
                      <a:pt x="7382" y="5156"/>
                      <a:pt x="6942" y="5227"/>
                    </a:cubicBezTo>
                    <a:lnTo>
                      <a:pt x="6942" y="3489"/>
                    </a:lnTo>
                    <a:close/>
                    <a:moveTo>
                      <a:pt x="1013" y="3322"/>
                    </a:moveTo>
                    <a:lnTo>
                      <a:pt x="1013" y="5382"/>
                    </a:lnTo>
                    <a:lnTo>
                      <a:pt x="715" y="5382"/>
                    </a:lnTo>
                    <a:cubicBezTo>
                      <a:pt x="465" y="5382"/>
                      <a:pt x="263" y="5180"/>
                      <a:pt x="263" y="4930"/>
                    </a:cubicBezTo>
                    <a:lnTo>
                      <a:pt x="263" y="3775"/>
                    </a:lnTo>
                    <a:cubicBezTo>
                      <a:pt x="263" y="3537"/>
                      <a:pt x="453" y="3322"/>
                      <a:pt x="715" y="3322"/>
                    </a:cubicBezTo>
                    <a:close/>
                    <a:moveTo>
                      <a:pt x="2179" y="3322"/>
                    </a:moveTo>
                    <a:lnTo>
                      <a:pt x="2179" y="5382"/>
                    </a:lnTo>
                    <a:lnTo>
                      <a:pt x="1286" y="5382"/>
                    </a:lnTo>
                    <a:lnTo>
                      <a:pt x="1286" y="3322"/>
                    </a:lnTo>
                    <a:close/>
                    <a:moveTo>
                      <a:pt x="2322" y="6370"/>
                    </a:moveTo>
                    <a:lnTo>
                      <a:pt x="2322" y="6966"/>
                    </a:lnTo>
                    <a:lnTo>
                      <a:pt x="2060" y="6966"/>
                    </a:lnTo>
                    <a:lnTo>
                      <a:pt x="2227" y="6370"/>
                    </a:lnTo>
                    <a:close/>
                    <a:moveTo>
                      <a:pt x="2144" y="5644"/>
                    </a:moveTo>
                    <a:lnTo>
                      <a:pt x="1632" y="7549"/>
                    </a:lnTo>
                    <a:lnTo>
                      <a:pt x="1286" y="7549"/>
                    </a:lnTo>
                    <a:lnTo>
                      <a:pt x="1286" y="5644"/>
                    </a:lnTo>
                    <a:close/>
                    <a:moveTo>
                      <a:pt x="6680" y="274"/>
                    </a:moveTo>
                    <a:lnTo>
                      <a:pt x="6680" y="8430"/>
                    </a:lnTo>
                    <a:lnTo>
                      <a:pt x="6085" y="8430"/>
                    </a:lnTo>
                    <a:lnTo>
                      <a:pt x="6085" y="2703"/>
                    </a:lnTo>
                    <a:cubicBezTo>
                      <a:pt x="6085" y="2620"/>
                      <a:pt x="6025" y="2560"/>
                      <a:pt x="5954" y="2560"/>
                    </a:cubicBezTo>
                    <a:cubicBezTo>
                      <a:pt x="5870" y="2560"/>
                      <a:pt x="5811" y="2620"/>
                      <a:pt x="5811" y="2703"/>
                    </a:cubicBezTo>
                    <a:lnTo>
                      <a:pt x="5811" y="7549"/>
                    </a:lnTo>
                    <a:cubicBezTo>
                      <a:pt x="5632" y="7311"/>
                      <a:pt x="5382" y="6989"/>
                      <a:pt x="5037" y="6668"/>
                    </a:cubicBezTo>
                    <a:cubicBezTo>
                      <a:pt x="4668" y="6299"/>
                      <a:pt x="4263" y="6013"/>
                      <a:pt x="3870" y="5799"/>
                    </a:cubicBezTo>
                    <a:cubicBezTo>
                      <a:pt x="3406" y="5561"/>
                      <a:pt x="2930" y="5418"/>
                      <a:pt x="2453" y="5394"/>
                    </a:cubicBezTo>
                    <a:lnTo>
                      <a:pt x="2453" y="3322"/>
                    </a:lnTo>
                    <a:cubicBezTo>
                      <a:pt x="2930" y="3310"/>
                      <a:pt x="3406" y="3179"/>
                      <a:pt x="3870" y="2918"/>
                    </a:cubicBezTo>
                    <a:cubicBezTo>
                      <a:pt x="4263" y="2715"/>
                      <a:pt x="4668" y="2417"/>
                      <a:pt x="5037" y="2048"/>
                    </a:cubicBezTo>
                    <a:cubicBezTo>
                      <a:pt x="5370" y="1715"/>
                      <a:pt x="5632" y="1394"/>
                      <a:pt x="5811" y="1167"/>
                    </a:cubicBezTo>
                    <a:lnTo>
                      <a:pt x="5811" y="2025"/>
                    </a:lnTo>
                    <a:cubicBezTo>
                      <a:pt x="5811" y="2108"/>
                      <a:pt x="5870" y="2167"/>
                      <a:pt x="5954" y="2167"/>
                    </a:cubicBezTo>
                    <a:cubicBezTo>
                      <a:pt x="6025" y="2167"/>
                      <a:pt x="6085" y="2108"/>
                      <a:pt x="6085" y="2025"/>
                    </a:cubicBezTo>
                    <a:lnTo>
                      <a:pt x="6085" y="274"/>
                    </a:lnTo>
                    <a:close/>
                    <a:moveTo>
                      <a:pt x="5930" y="0"/>
                    </a:moveTo>
                    <a:cubicBezTo>
                      <a:pt x="5858" y="0"/>
                      <a:pt x="5799" y="60"/>
                      <a:pt x="5799" y="143"/>
                    </a:cubicBezTo>
                    <a:lnTo>
                      <a:pt x="5799" y="679"/>
                    </a:lnTo>
                    <a:cubicBezTo>
                      <a:pt x="5728" y="810"/>
                      <a:pt x="5370" y="1334"/>
                      <a:pt x="4835" y="1846"/>
                    </a:cubicBezTo>
                    <a:cubicBezTo>
                      <a:pt x="4263" y="2382"/>
                      <a:pt x="3370" y="3037"/>
                      <a:pt x="2299" y="3037"/>
                    </a:cubicBezTo>
                    <a:lnTo>
                      <a:pt x="715" y="3037"/>
                    </a:lnTo>
                    <a:cubicBezTo>
                      <a:pt x="310" y="3037"/>
                      <a:pt x="1" y="3370"/>
                      <a:pt x="1" y="3751"/>
                    </a:cubicBezTo>
                    <a:lnTo>
                      <a:pt x="1" y="4918"/>
                    </a:lnTo>
                    <a:cubicBezTo>
                      <a:pt x="1" y="5323"/>
                      <a:pt x="322" y="5632"/>
                      <a:pt x="715" y="5632"/>
                    </a:cubicBezTo>
                    <a:lnTo>
                      <a:pt x="1013" y="5632"/>
                    </a:lnTo>
                    <a:lnTo>
                      <a:pt x="1013" y="7668"/>
                    </a:lnTo>
                    <a:cubicBezTo>
                      <a:pt x="1013" y="7740"/>
                      <a:pt x="1072" y="7799"/>
                      <a:pt x="1144" y="7799"/>
                    </a:cubicBezTo>
                    <a:lnTo>
                      <a:pt x="1727" y="7799"/>
                    </a:lnTo>
                    <a:cubicBezTo>
                      <a:pt x="1787" y="7799"/>
                      <a:pt x="1846" y="7763"/>
                      <a:pt x="1858" y="7692"/>
                    </a:cubicBezTo>
                    <a:lnTo>
                      <a:pt x="1989" y="7216"/>
                    </a:lnTo>
                    <a:lnTo>
                      <a:pt x="2453" y="7216"/>
                    </a:lnTo>
                    <a:cubicBezTo>
                      <a:pt x="2525" y="7216"/>
                      <a:pt x="2584" y="7156"/>
                      <a:pt x="2584" y="7085"/>
                    </a:cubicBezTo>
                    <a:lnTo>
                      <a:pt x="2584" y="6204"/>
                    </a:lnTo>
                    <a:cubicBezTo>
                      <a:pt x="2584" y="6132"/>
                      <a:pt x="2525" y="6073"/>
                      <a:pt x="2453" y="6073"/>
                    </a:cubicBezTo>
                    <a:lnTo>
                      <a:pt x="2287" y="6073"/>
                    </a:lnTo>
                    <a:lnTo>
                      <a:pt x="2406" y="5632"/>
                    </a:lnTo>
                    <a:cubicBezTo>
                      <a:pt x="3430" y="5668"/>
                      <a:pt x="4299" y="6299"/>
                      <a:pt x="4835" y="6823"/>
                    </a:cubicBezTo>
                    <a:cubicBezTo>
                      <a:pt x="5370" y="7335"/>
                      <a:pt x="5704" y="7859"/>
                      <a:pt x="5799" y="7990"/>
                    </a:cubicBezTo>
                    <a:lnTo>
                      <a:pt x="5799" y="8525"/>
                    </a:lnTo>
                    <a:cubicBezTo>
                      <a:pt x="5799" y="8609"/>
                      <a:pt x="5858" y="8668"/>
                      <a:pt x="5930" y="8668"/>
                    </a:cubicBezTo>
                    <a:lnTo>
                      <a:pt x="6811" y="8668"/>
                    </a:lnTo>
                    <a:cubicBezTo>
                      <a:pt x="6882" y="8668"/>
                      <a:pt x="6942" y="8609"/>
                      <a:pt x="6942" y="8525"/>
                    </a:cubicBezTo>
                    <a:lnTo>
                      <a:pt x="6942" y="5465"/>
                    </a:lnTo>
                    <a:cubicBezTo>
                      <a:pt x="7525" y="5394"/>
                      <a:pt x="7954" y="4918"/>
                      <a:pt x="7954" y="4322"/>
                    </a:cubicBezTo>
                    <a:cubicBezTo>
                      <a:pt x="7954" y="3775"/>
                      <a:pt x="7525" y="3275"/>
                      <a:pt x="6942" y="3203"/>
                    </a:cubicBezTo>
                    <a:lnTo>
                      <a:pt x="6942" y="143"/>
                    </a:lnTo>
                    <a:cubicBezTo>
                      <a:pt x="6942" y="60"/>
                      <a:pt x="6882" y="0"/>
                      <a:pt x="68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5583;p82">
                <a:extLst>
                  <a:ext uri="{FF2B5EF4-FFF2-40B4-BE49-F238E27FC236}">
                    <a16:creationId xmlns:a16="http://schemas.microsoft.com/office/drawing/2014/main" id="{AD64EF74-D532-4716-A54B-E21FB39B4982}"/>
                  </a:ext>
                </a:extLst>
              </p:cNvPr>
              <p:cNvSpPr/>
              <p:nvPr/>
            </p:nvSpPr>
            <p:spPr>
              <a:xfrm>
                <a:off x="3039143" y="3528205"/>
                <a:ext cx="21995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75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15"/>
                      <a:pt x="60" y="274"/>
                      <a:pt x="131" y="274"/>
                    </a:cubicBezTo>
                    <a:lnTo>
                      <a:pt x="560" y="274"/>
                    </a:lnTo>
                    <a:cubicBezTo>
                      <a:pt x="631" y="274"/>
                      <a:pt x="691" y="215"/>
                      <a:pt x="691" y="131"/>
                    </a:cubicBezTo>
                    <a:cubicBezTo>
                      <a:pt x="691" y="60"/>
                      <a:pt x="631" y="0"/>
                      <a:pt x="5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584;p82">
                <a:extLst>
                  <a:ext uri="{FF2B5EF4-FFF2-40B4-BE49-F238E27FC236}">
                    <a16:creationId xmlns:a16="http://schemas.microsoft.com/office/drawing/2014/main" id="{BDEEA897-6CAE-4556-B963-26747E5A5787}"/>
                  </a:ext>
                </a:extLst>
              </p:cNvPr>
              <p:cNvSpPr/>
              <p:nvPr/>
            </p:nvSpPr>
            <p:spPr>
              <a:xfrm>
                <a:off x="3019408" y="3475622"/>
                <a:ext cx="20499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93" extrusionOk="0">
                    <a:moveTo>
                      <a:pt x="501" y="0"/>
                    </a:moveTo>
                    <a:cubicBezTo>
                      <a:pt x="468" y="0"/>
                      <a:pt x="436" y="15"/>
                      <a:pt x="406" y="45"/>
                    </a:cubicBezTo>
                    <a:lnTo>
                      <a:pt x="96" y="355"/>
                    </a:lnTo>
                    <a:cubicBezTo>
                      <a:pt x="1" y="450"/>
                      <a:pt x="61" y="593"/>
                      <a:pt x="180" y="593"/>
                    </a:cubicBezTo>
                    <a:cubicBezTo>
                      <a:pt x="215" y="593"/>
                      <a:pt x="263" y="581"/>
                      <a:pt x="275" y="557"/>
                    </a:cubicBezTo>
                    <a:lnTo>
                      <a:pt x="584" y="235"/>
                    </a:lnTo>
                    <a:cubicBezTo>
                      <a:pt x="644" y="200"/>
                      <a:pt x="644" y="104"/>
                      <a:pt x="596" y="45"/>
                    </a:cubicBezTo>
                    <a:cubicBezTo>
                      <a:pt x="567" y="15"/>
                      <a:pt x="534" y="0"/>
                      <a:pt x="50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585;p82">
                <a:extLst>
                  <a:ext uri="{FF2B5EF4-FFF2-40B4-BE49-F238E27FC236}">
                    <a16:creationId xmlns:a16="http://schemas.microsoft.com/office/drawing/2014/main" id="{9478ADA7-12D1-41AC-946C-61C264EE76B1}"/>
                  </a:ext>
                </a:extLst>
              </p:cNvPr>
              <p:cNvSpPr/>
              <p:nvPr/>
            </p:nvSpPr>
            <p:spPr>
              <a:xfrm>
                <a:off x="3020554" y="3570348"/>
                <a:ext cx="19353" cy="1862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85" extrusionOk="0">
                    <a:moveTo>
                      <a:pt x="155" y="1"/>
                    </a:moveTo>
                    <a:cubicBezTo>
                      <a:pt x="123" y="1"/>
                      <a:pt x="90" y="16"/>
                      <a:pt x="60" y="46"/>
                    </a:cubicBezTo>
                    <a:cubicBezTo>
                      <a:pt x="1" y="105"/>
                      <a:pt x="1" y="176"/>
                      <a:pt x="60" y="236"/>
                    </a:cubicBezTo>
                    <a:lnTo>
                      <a:pt x="370" y="546"/>
                    </a:lnTo>
                    <a:cubicBezTo>
                      <a:pt x="397" y="572"/>
                      <a:pt x="431" y="585"/>
                      <a:pt x="463" y="585"/>
                    </a:cubicBezTo>
                    <a:cubicBezTo>
                      <a:pt x="503" y="585"/>
                      <a:pt x="541" y="566"/>
                      <a:pt x="560" y="534"/>
                    </a:cubicBezTo>
                    <a:cubicBezTo>
                      <a:pt x="608" y="498"/>
                      <a:pt x="608" y="403"/>
                      <a:pt x="560" y="355"/>
                    </a:cubicBezTo>
                    <a:lnTo>
                      <a:pt x="251" y="46"/>
                    </a:lnTo>
                    <a:cubicBezTo>
                      <a:pt x="221" y="16"/>
                      <a:pt x="188" y="1"/>
                      <a:pt x="15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020D5ED6-85F5-44A6-B13B-BB75155BA40B}"/>
                </a:ext>
              </a:extLst>
            </p:cNvPr>
            <p:cNvSpPr/>
            <p:nvPr/>
          </p:nvSpPr>
          <p:spPr>
            <a:xfrm>
              <a:off x="778598" y="3385999"/>
              <a:ext cx="3992579" cy="778599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738DFE3-3C3C-4C8F-82D6-98644274C496}"/>
                </a:ext>
              </a:extLst>
            </p:cNvPr>
            <p:cNvSpPr txBox="1"/>
            <p:nvPr/>
          </p:nvSpPr>
          <p:spPr>
            <a:xfrm>
              <a:off x="1720159" y="3517967"/>
              <a:ext cx="2951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b="1" dirty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</a:rPr>
                <a:t>Sólo podremos usar tipos de referencia, no tipos primitivos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1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29">
            <a:extLst>
              <a:ext uri="{FF2B5EF4-FFF2-40B4-BE49-F238E27FC236}">
                <a16:creationId xmlns:a16="http://schemas.microsoft.com/office/drawing/2014/main" id="{31371AE6-7301-46F6-8563-792B0A74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Código genérico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7999AC2B-5DAB-4682-9951-0AD33A3F7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AR" dirty="0"/>
              <a:t>Permite la reutilización de código: usar el mismo código para tipos diferentes</a:t>
            </a:r>
          </a:p>
          <a:p>
            <a:pPr>
              <a:lnSpc>
                <a:spcPct val="150000"/>
              </a:lnSpc>
            </a:pPr>
            <a:r>
              <a:rPr lang="es-AR" dirty="0"/>
              <a:t>Código de mayor calidad, legible y limpio</a:t>
            </a:r>
          </a:p>
          <a:p>
            <a:pPr>
              <a:lnSpc>
                <a:spcPct val="150000"/>
              </a:lnSpc>
            </a:pPr>
            <a:r>
              <a:rPr lang="es-AR" dirty="0"/>
              <a:t>Seguridad de tipos: se reduce la posibilidad de que ocurra un error</a:t>
            </a:r>
          </a:p>
          <a:p>
            <a:pPr>
              <a:lnSpc>
                <a:spcPct val="150000"/>
              </a:lnSpc>
            </a:pPr>
            <a:r>
              <a:rPr lang="es-AR" dirty="0"/>
              <a:t>Evita el casteo de clases</a:t>
            </a:r>
          </a:p>
          <a:p>
            <a:pPr>
              <a:lnSpc>
                <a:spcPct val="150000"/>
              </a:lnSpc>
            </a:pPr>
            <a:r>
              <a:rPr lang="es-AR" dirty="0"/>
              <a:t>Rapidez de ejecución, las comprobaciones de tipo se hacen durante la compilación. En tiempo de ejecución no existe información sobre tipos.</a:t>
            </a:r>
          </a:p>
          <a:p>
            <a:pPr>
              <a:lnSpc>
                <a:spcPct val="150000"/>
              </a:lnSpc>
            </a:pPr>
            <a:r>
              <a:rPr lang="es-AR" dirty="0"/>
              <a:t>Se pueden restringir los tipos utilizando “tipos límite” (&lt;A </a:t>
            </a:r>
            <a:r>
              <a:rPr lang="es-AR" dirty="0" err="1"/>
              <a:t>extends</a:t>
            </a:r>
            <a:r>
              <a:rPr lang="es-AR" dirty="0"/>
              <a:t> </a:t>
            </a:r>
            <a:r>
              <a:rPr lang="es-AR" dirty="0" err="1"/>
              <a:t>Number</a:t>
            </a:r>
            <a:r>
              <a:rPr lang="es-AR" dirty="0"/>
              <a:t> &amp; B1 &amp; B2&gt; ) 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EEF0B33-37AB-4B41-ACD2-3A7A38ABBF7A}"/>
              </a:ext>
            </a:extLst>
          </p:cNvPr>
          <p:cNvGrpSpPr/>
          <p:nvPr/>
        </p:nvGrpSpPr>
        <p:grpSpPr>
          <a:xfrm>
            <a:off x="2568060" y="3647776"/>
            <a:ext cx="3992579" cy="778599"/>
            <a:chOff x="778598" y="3385999"/>
            <a:chExt cx="3992579" cy="778599"/>
          </a:xfrm>
        </p:grpSpPr>
        <p:grpSp>
          <p:nvGrpSpPr>
            <p:cNvPr id="33" name="Google Shape;15581;p82">
              <a:extLst>
                <a:ext uri="{FF2B5EF4-FFF2-40B4-BE49-F238E27FC236}">
                  <a16:creationId xmlns:a16="http://schemas.microsoft.com/office/drawing/2014/main" id="{373E19B2-B019-484E-9FCB-695758D92C92}"/>
                </a:ext>
              </a:extLst>
            </p:cNvPr>
            <p:cNvGrpSpPr/>
            <p:nvPr/>
          </p:nvGrpSpPr>
          <p:grpSpPr>
            <a:xfrm rot="20517714">
              <a:off x="1042878" y="3543483"/>
              <a:ext cx="495452" cy="463631"/>
              <a:chOff x="2766264" y="3394042"/>
              <a:chExt cx="294873" cy="275934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36" name="Google Shape;15582;p82">
                <a:extLst>
                  <a:ext uri="{FF2B5EF4-FFF2-40B4-BE49-F238E27FC236}">
                    <a16:creationId xmlns:a16="http://schemas.microsoft.com/office/drawing/2014/main" id="{2EA4A812-5CB7-4CCD-BC39-BFBA56ECFDA5}"/>
                  </a:ext>
                </a:extLst>
              </p:cNvPr>
              <p:cNvSpPr/>
              <p:nvPr/>
            </p:nvSpPr>
            <p:spPr>
              <a:xfrm>
                <a:off x="2766264" y="3394042"/>
                <a:ext cx="253176" cy="275934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8669" extrusionOk="0">
                    <a:moveTo>
                      <a:pt x="6942" y="3489"/>
                    </a:moveTo>
                    <a:cubicBezTo>
                      <a:pt x="7371" y="3549"/>
                      <a:pt x="7692" y="3918"/>
                      <a:pt x="7692" y="4346"/>
                    </a:cubicBezTo>
                    <a:cubicBezTo>
                      <a:pt x="7692" y="4799"/>
                      <a:pt x="7382" y="5156"/>
                      <a:pt x="6942" y="5227"/>
                    </a:cubicBezTo>
                    <a:lnTo>
                      <a:pt x="6942" y="3489"/>
                    </a:lnTo>
                    <a:close/>
                    <a:moveTo>
                      <a:pt x="1013" y="3322"/>
                    </a:moveTo>
                    <a:lnTo>
                      <a:pt x="1013" y="5382"/>
                    </a:lnTo>
                    <a:lnTo>
                      <a:pt x="715" y="5382"/>
                    </a:lnTo>
                    <a:cubicBezTo>
                      <a:pt x="465" y="5382"/>
                      <a:pt x="263" y="5180"/>
                      <a:pt x="263" y="4930"/>
                    </a:cubicBezTo>
                    <a:lnTo>
                      <a:pt x="263" y="3775"/>
                    </a:lnTo>
                    <a:cubicBezTo>
                      <a:pt x="263" y="3537"/>
                      <a:pt x="453" y="3322"/>
                      <a:pt x="715" y="3322"/>
                    </a:cubicBezTo>
                    <a:close/>
                    <a:moveTo>
                      <a:pt x="2179" y="3322"/>
                    </a:moveTo>
                    <a:lnTo>
                      <a:pt x="2179" y="5382"/>
                    </a:lnTo>
                    <a:lnTo>
                      <a:pt x="1286" y="5382"/>
                    </a:lnTo>
                    <a:lnTo>
                      <a:pt x="1286" y="3322"/>
                    </a:lnTo>
                    <a:close/>
                    <a:moveTo>
                      <a:pt x="2322" y="6370"/>
                    </a:moveTo>
                    <a:lnTo>
                      <a:pt x="2322" y="6966"/>
                    </a:lnTo>
                    <a:lnTo>
                      <a:pt x="2060" y="6966"/>
                    </a:lnTo>
                    <a:lnTo>
                      <a:pt x="2227" y="6370"/>
                    </a:lnTo>
                    <a:close/>
                    <a:moveTo>
                      <a:pt x="2144" y="5644"/>
                    </a:moveTo>
                    <a:lnTo>
                      <a:pt x="1632" y="7549"/>
                    </a:lnTo>
                    <a:lnTo>
                      <a:pt x="1286" y="7549"/>
                    </a:lnTo>
                    <a:lnTo>
                      <a:pt x="1286" y="5644"/>
                    </a:lnTo>
                    <a:close/>
                    <a:moveTo>
                      <a:pt x="6680" y="274"/>
                    </a:moveTo>
                    <a:lnTo>
                      <a:pt x="6680" y="8430"/>
                    </a:lnTo>
                    <a:lnTo>
                      <a:pt x="6085" y="8430"/>
                    </a:lnTo>
                    <a:lnTo>
                      <a:pt x="6085" y="2703"/>
                    </a:lnTo>
                    <a:cubicBezTo>
                      <a:pt x="6085" y="2620"/>
                      <a:pt x="6025" y="2560"/>
                      <a:pt x="5954" y="2560"/>
                    </a:cubicBezTo>
                    <a:cubicBezTo>
                      <a:pt x="5870" y="2560"/>
                      <a:pt x="5811" y="2620"/>
                      <a:pt x="5811" y="2703"/>
                    </a:cubicBezTo>
                    <a:lnTo>
                      <a:pt x="5811" y="7549"/>
                    </a:lnTo>
                    <a:cubicBezTo>
                      <a:pt x="5632" y="7311"/>
                      <a:pt x="5382" y="6989"/>
                      <a:pt x="5037" y="6668"/>
                    </a:cubicBezTo>
                    <a:cubicBezTo>
                      <a:pt x="4668" y="6299"/>
                      <a:pt x="4263" y="6013"/>
                      <a:pt x="3870" y="5799"/>
                    </a:cubicBezTo>
                    <a:cubicBezTo>
                      <a:pt x="3406" y="5561"/>
                      <a:pt x="2930" y="5418"/>
                      <a:pt x="2453" y="5394"/>
                    </a:cubicBezTo>
                    <a:lnTo>
                      <a:pt x="2453" y="3322"/>
                    </a:lnTo>
                    <a:cubicBezTo>
                      <a:pt x="2930" y="3310"/>
                      <a:pt x="3406" y="3179"/>
                      <a:pt x="3870" y="2918"/>
                    </a:cubicBezTo>
                    <a:cubicBezTo>
                      <a:pt x="4263" y="2715"/>
                      <a:pt x="4668" y="2417"/>
                      <a:pt x="5037" y="2048"/>
                    </a:cubicBezTo>
                    <a:cubicBezTo>
                      <a:pt x="5370" y="1715"/>
                      <a:pt x="5632" y="1394"/>
                      <a:pt x="5811" y="1167"/>
                    </a:cubicBezTo>
                    <a:lnTo>
                      <a:pt x="5811" y="2025"/>
                    </a:lnTo>
                    <a:cubicBezTo>
                      <a:pt x="5811" y="2108"/>
                      <a:pt x="5870" y="2167"/>
                      <a:pt x="5954" y="2167"/>
                    </a:cubicBezTo>
                    <a:cubicBezTo>
                      <a:pt x="6025" y="2167"/>
                      <a:pt x="6085" y="2108"/>
                      <a:pt x="6085" y="2025"/>
                    </a:cubicBezTo>
                    <a:lnTo>
                      <a:pt x="6085" y="274"/>
                    </a:lnTo>
                    <a:close/>
                    <a:moveTo>
                      <a:pt x="5930" y="0"/>
                    </a:moveTo>
                    <a:cubicBezTo>
                      <a:pt x="5858" y="0"/>
                      <a:pt x="5799" y="60"/>
                      <a:pt x="5799" y="143"/>
                    </a:cubicBezTo>
                    <a:lnTo>
                      <a:pt x="5799" y="679"/>
                    </a:lnTo>
                    <a:cubicBezTo>
                      <a:pt x="5728" y="810"/>
                      <a:pt x="5370" y="1334"/>
                      <a:pt x="4835" y="1846"/>
                    </a:cubicBezTo>
                    <a:cubicBezTo>
                      <a:pt x="4263" y="2382"/>
                      <a:pt x="3370" y="3037"/>
                      <a:pt x="2299" y="3037"/>
                    </a:cubicBezTo>
                    <a:lnTo>
                      <a:pt x="715" y="3037"/>
                    </a:lnTo>
                    <a:cubicBezTo>
                      <a:pt x="310" y="3037"/>
                      <a:pt x="1" y="3370"/>
                      <a:pt x="1" y="3751"/>
                    </a:cubicBezTo>
                    <a:lnTo>
                      <a:pt x="1" y="4918"/>
                    </a:lnTo>
                    <a:cubicBezTo>
                      <a:pt x="1" y="5323"/>
                      <a:pt x="322" y="5632"/>
                      <a:pt x="715" y="5632"/>
                    </a:cubicBezTo>
                    <a:lnTo>
                      <a:pt x="1013" y="5632"/>
                    </a:lnTo>
                    <a:lnTo>
                      <a:pt x="1013" y="7668"/>
                    </a:lnTo>
                    <a:cubicBezTo>
                      <a:pt x="1013" y="7740"/>
                      <a:pt x="1072" y="7799"/>
                      <a:pt x="1144" y="7799"/>
                    </a:cubicBezTo>
                    <a:lnTo>
                      <a:pt x="1727" y="7799"/>
                    </a:lnTo>
                    <a:cubicBezTo>
                      <a:pt x="1787" y="7799"/>
                      <a:pt x="1846" y="7763"/>
                      <a:pt x="1858" y="7692"/>
                    </a:cubicBezTo>
                    <a:lnTo>
                      <a:pt x="1989" y="7216"/>
                    </a:lnTo>
                    <a:lnTo>
                      <a:pt x="2453" y="7216"/>
                    </a:lnTo>
                    <a:cubicBezTo>
                      <a:pt x="2525" y="7216"/>
                      <a:pt x="2584" y="7156"/>
                      <a:pt x="2584" y="7085"/>
                    </a:cubicBezTo>
                    <a:lnTo>
                      <a:pt x="2584" y="6204"/>
                    </a:lnTo>
                    <a:cubicBezTo>
                      <a:pt x="2584" y="6132"/>
                      <a:pt x="2525" y="6073"/>
                      <a:pt x="2453" y="6073"/>
                    </a:cubicBezTo>
                    <a:lnTo>
                      <a:pt x="2287" y="6073"/>
                    </a:lnTo>
                    <a:lnTo>
                      <a:pt x="2406" y="5632"/>
                    </a:lnTo>
                    <a:cubicBezTo>
                      <a:pt x="3430" y="5668"/>
                      <a:pt x="4299" y="6299"/>
                      <a:pt x="4835" y="6823"/>
                    </a:cubicBezTo>
                    <a:cubicBezTo>
                      <a:pt x="5370" y="7335"/>
                      <a:pt x="5704" y="7859"/>
                      <a:pt x="5799" y="7990"/>
                    </a:cubicBezTo>
                    <a:lnTo>
                      <a:pt x="5799" y="8525"/>
                    </a:lnTo>
                    <a:cubicBezTo>
                      <a:pt x="5799" y="8609"/>
                      <a:pt x="5858" y="8668"/>
                      <a:pt x="5930" y="8668"/>
                    </a:cubicBezTo>
                    <a:lnTo>
                      <a:pt x="6811" y="8668"/>
                    </a:lnTo>
                    <a:cubicBezTo>
                      <a:pt x="6882" y="8668"/>
                      <a:pt x="6942" y="8609"/>
                      <a:pt x="6942" y="8525"/>
                    </a:cubicBezTo>
                    <a:lnTo>
                      <a:pt x="6942" y="5465"/>
                    </a:lnTo>
                    <a:cubicBezTo>
                      <a:pt x="7525" y="5394"/>
                      <a:pt x="7954" y="4918"/>
                      <a:pt x="7954" y="4322"/>
                    </a:cubicBezTo>
                    <a:cubicBezTo>
                      <a:pt x="7954" y="3775"/>
                      <a:pt x="7525" y="3275"/>
                      <a:pt x="6942" y="3203"/>
                    </a:cubicBezTo>
                    <a:lnTo>
                      <a:pt x="6942" y="143"/>
                    </a:lnTo>
                    <a:cubicBezTo>
                      <a:pt x="6942" y="60"/>
                      <a:pt x="6882" y="0"/>
                      <a:pt x="68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5583;p82">
                <a:extLst>
                  <a:ext uri="{FF2B5EF4-FFF2-40B4-BE49-F238E27FC236}">
                    <a16:creationId xmlns:a16="http://schemas.microsoft.com/office/drawing/2014/main" id="{65432E35-C73E-40E6-A681-4DDE19E3F0C7}"/>
                  </a:ext>
                </a:extLst>
              </p:cNvPr>
              <p:cNvSpPr/>
              <p:nvPr/>
            </p:nvSpPr>
            <p:spPr>
              <a:xfrm>
                <a:off x="3039143" y="3528205"/>
                <a:ext cx="21995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75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15"/>
                      <a:pt x="60" y="274"/>
                      <a:pt x="131" y="274"/>
                    </a:cubicBezTo>
                    <a:lnTo>
                      <a:pt x="560" y="274"/>
                    </a:lnTo>
                    <a:cubicBezTo>
                      <a:pt x="631" y="274"/>
                      <a:pt x="691" y="215"/>
                      <a:pt x="691" y="131"/>
                    </a:cubicBezTo>
                    <a:cubicBezTo>
                      <a:pt x="691" y="60"/>
                      <a:pt x="631" y="0"/>
                      <a:pt x="5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584;p82">
                <a:extLst>
                  <a:ext uri="{FF2B5EF4-FFF2-40B4-BE49-F238E27FC236}">
                    <a16:creationId xmlns:a16="http://schemas.microsoft.com/office/drawing/2014/main" id="{D1E7EA40-49F3-4717-8D09-52BE71E96E78}"/>
                  </a:ext>
                </a:extLst>
              </p:cNvPr>
              <p:cNvSpPr/>
              <p:nvPr/>
            </p:nvSpPr>
            <p:spPr>
              <a:xfrm>
                <a:off x="3019408" y="3475622"/>
                <a:ext cx="20499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93" extrusionOk="0">
                    <a:moveTo>
                      <a:pt x="501" y="0"/>
                    </a:moveTo>
                    <a:cubicBezTo>
                      <a:pt x="468" y="0"/>
                      <a:pt x="436" y="15"/>
                      <a:pt x="406" y="45"/>
                    </a:cubicBezTo>
                    <a:lnTo>
                      <a:pt x="96" y="355"/>
                    </a:lnTo>
                    <a:cubicBezTo>
                      <a:pt x="1" y="450"/>
                      <a:pt x="61" y="593"/>
                      <a:pt x="180" y="593"/>
                    </a:cubicBezTo>
                    <a:cubicBezTo>
                      <a:pt x="215" y="593"/>
                      <a:pt x="263" y="581"/>
                      <a:pt x="275" y="557"/>
                    </a:cubicBezTo>
                    <a:lnTo>
                      <a:pt x="584" y="235"/>
                    </a:lnTo>
                    <a:cubicBezTo>
                      <a:pt x="644" y="200"/>
                      <a:pt x="644" y="104"/>
                      <a:pt x="596" y="45"/>
                    </a:cubicBezTo>
                    <a:cubicBezTo>
                      <a:pt x="567" y="15"/>
                      <a:pt x="534" y="0"/>
                      <a:pt x="50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585;p82">
                <a:extLst>
                  <a:ext uri="{FF2B5EF4-FFF2-40B4-BE49-F238E27FC236}">
                    <a16:creationId xmlns:a16="http://schemas.microsoft.com/office/drawing/2014/main" id="{C0858954-B5DF-48D1-B0EE-46925E792547}"/>
                  </a:ext>
                </a:extLst>
              </p:cNvPr>
              <p:cNvSpPr/>
              <p:nvPr/>
            </p:nvSpPr>
            <p:spPr>
              <a:xfrm>
                <a:off x="3020554" y="3570348"/>
                <a:ext cx="19353" cy="1862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85" extrusionOk="0">
                    <a:moveTo>
                      <a:pt x="155" y="1"/>
                    </a:moveTo>
                    <a:cubicBezTo>
                      <a:pt x="123" y="1"/>
                      <a:pt x="90" y="16"/>
                      <a:pt x="60" y="46"/>
                    </a:cubicBezTo>
                    <a:cubicBezTo>
                      <a:pt x="1" y="105"/>
                      <a:pt x="1" y="176"/>
                      <a:pt x="60" y="236"/>
                    </a:cubicBezTo>
                    <a:lnTo>
                      <a:pt x="370" y="546"/>
                    </a:lnTo>
                    <a:cubicBezTo>
                      <a:pt x="397" y="572"/>
                      <a:pt x="431" y="585"/>
                      <a:pt x="463" y="585"/>
                    </a:cubicBezTo>
                    <a:cubicBezTo>
                      <a:pt x="503" y="585"/>
                      <a:pt x="541" y="566"/>
                      <a:pt x="560" y="534"/>
                    </a:cubicBezTo>
                    <a:cubicBezTo>
                      <a:pt x="608" y="498"/>
                      <a:pt x="608" y="403"/>
                      <a:pt x="560" y="355"/>
                    </a:cubicBezTo>
                    <a:lnTo>
                      <a:pt x="251" y="46"/>
                    </a:lnTo>
                    <a:cubicBezTo>
                      <a:pt x="221" y="16"/>
                      <a:pt x="188" y="1"/>
                      <a:pt x="15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C5AB70BC-F56D-4649-8A48-3CC7BBC6A3AD}"/>
                </a:ext>
              </a:extLst>
            </p:cNvPr>
            <p:cNvSpPr/>
            <p:nvPr/>
          </p:nvSpPr>
          <p:spPr>
            <a:xfrm>
              <a:off x="778598" y="3385999"/>
              <a:ext cx="3992579" cy="778599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BB415D9-CAB5-4DBB-977A-D4C9D7B84EF3}"/>
                </a:ext>
              </a:extLst>
            </p:cNvPr>
            <p:cNvSpPr txBox="1"/>
            <p:nvPr/>
          </p:nvSpPr>
          <p:spPr>
            <a:xfrm>
              <a:off x="1720159" y="3517967"/>
              <a:ext cx="2951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b="1" dirty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</a:rPr>
                <a:t>Sólo podremos usar tipos de referencia, no tipos primitivos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2BB55F80-34A5-41F7-9F8B-6E0FFBF9B09D}"/>
              </a:ext>
            </a:extLst>
          </p:cNvPr>
          <p:cNvGrpSpPr/>
          <p:nvPr/>
        </p:nvGrpSpPr>
        <p:grpSpPr>
          <a:xfrm>
            <a:off x="868680" y="1335820"/>
            <a:ext cx="2183130" cy="1841720"/>
            <a:chOff x="868680" y="1335820"/>
            <a:chExt cx="2183130" cy="184172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3457F33-A27A-44B7-A6C8-7DA74E0A484F}"/>
                </a:ext>
              </a:extLst>
            </p:cNvPr>
            <p:cNvSpPr/>
            <p:nvPr/>
          </p:nvSpPr>
          <p:spPr>
            <a:xfrm>
              <a:off x="868680" y="1335820"/>
              <a:ext cx="2183130" cy="1841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4270F3F-5BC5-49D9-BD11-28A28794B653}"/>
                </a:ext>
              </a:extLst>
            </p:cNvPr>
            <p:cNvSpPr txBox="1"/>
            <p:nvPr/>
          </p:nvSpPr>
          <p:spPr>
            <a:xfrm>
              <a:off x="868680" y="1531620"/>
              <a:ext cx="218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800" b="1" dirty="0">
                  <a:solidFill>
                    <a:srgbClr val="FFFFFF"/>
                  </a:solidFill>
                  <a:latin typeface="Montserrat" panose="00000500000000000000" pitchFamily="2" charset="0"/>
                </a:rPr>
                <a:t>Repositorios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FE08745-C2C9-4389-A03A-3E4EC423EAF3}"/>
              </a:ext>
            </a:extLst>
          </p:cNvPr>
          <p:cNvGrpSpPr/>
          <p:nvPr/>
        </p:nvGrpSpPr>
        <p:grpSpPr>
          <a:xfrm>
            <a:off x="3480435" y="1335820"/>
            <a:ext cx="2183130" cy="1841720"/>
            <a:chOff x="3480435" y="1335820"/>
            <a:chExt cx="2183130" cy="184172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BC47596-1835-4D0A-9762-65000A2C0E19}"/>
                </a:ext>
              </a:extLst>
            </p:cNvPr>
            <p:cNvSpPr/>
            <p:nvPr/>
          </p:nvSpPr>
          <p:spPr>
            <a:xfrm>
              <a:off x="3480435" y="1335820"/>
              <a:ext cx="2183130" cy="1841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BAEC1818-2B76-4B6B-AB16-215110AA954D}"/>
                </a:ext>
              </a:extLst>
            </p:cNvPr>
            <p:cNvSpPr txBox="1"/>
            <p:nvPr/>
          </p:nvSpPr>
          <p:spPr>
            <a:xfrm>
              <a:off x="3480435" y="1530130"/>
              <a:ext cx="218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800" b="1" dirty="0">
                  <a:solidFill>
                    <a:srgbClr val="FFFFFF"/>
                  </a:solidFill>
                  <a:latin typeface="Montserrat" panose="00000500000000000000" pitchFamily="2" charset="0"/>
                </a:rPr>
                <a:t>Servicios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EA724DF-02F1-4ED2-B02B-762178630E53}"/>
              </a:ext>
            </a:extLst>
          </p:cNvPr>
          <p:cNvGrpSpPr/>
          <p:nvPr/>
        </p:nvGrpSpPr>
        <p:grpSpPr>
          <a:xfrm>
            <a:off x="6092190" y="1335820"/>
            <a:ext cx="2183130" cy="1841720"/>
            <a:chOff x="6092190" y="1335820"/>
            <a:chExt cx="2183130" cy="184172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2C8EA36-CEEE-46BB-9292-B3A064D18E5B}"/>
                </a:ext>
              </a:extLst>
            </p:cNvPr>
            <p:cNvSpPr/>
            <p:nvPr/>
          </p:nvSpPr>
          <p:spPr>
            <a:xfrm>
              <a:off x="6092190" y="1335820"/>
              <a:ext cx="2183130" cy="1841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AD35F91-56E0-4B79-8C71-F136582C0DBC}"/>
                </a:ext>
              </a:extLst>
            </p:cNvPr>
            <p:cNvSpPr txBox="1"/>
            <p:nvPr/>
          </p:nvSpPr>
          <p:spPr>
            <a:xfrm>
              <a:off x="6092190" y="1530130"/>
              <a:ext cx="218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800" b="1" dirty="0">
                  <a:solidFill>
                    <a:srgbClr val="FFFFFF"/>
                  </a:solidFill>
                  <a:latin typeface="Montserrat" panose="00000500000000000000" pitchFamily="2" charset="0"/>
                </a:rPr>
                <a:t>Controladores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06B0BB-5E77-466A-B41F-D41826F0B339}"/>
              </a:ext>
            </a:extLst>
          </p:cNvPr>
          <p:cNvSpPr txBox="1"/>
          <p:nvPr/>
        </p:nvSpPr>
        <p:spPr>
          <a:xfrm>
            <a:off x="1120140" y="2114550"/>
            <a:ext cx="1703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800" dirty="0">
                <a:solidFill>
                  <a:srgbClr val="FFFFFF"/>
                </a:solidFill>
                <a:latin typeface="Lato" panose="020F0502020204030203" pitchFamily="34" charset="0"/>
              </a:rPr>
              <a:t>Herencia de interfaces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6D49E3-3F53-449B-BAF1-37A23EFAB171}"/>
              </a:ext>
            </a:extLst>
          </p:cNvPr>
          <p:cNvSpPr txBox="1"/>
          <p:nvPr/>
        </p:nvSpPr>
        <p:spPr>
          <a:xfrm>
            <a:off x="3666172" y="2114550"/>
            <a:ext cx="181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800" dirty="0">
                <a:solidFill>
                  <a:srgbClr val="FFFFFF"/>
                </a:solidFill>
                <a:latin typeface="Lato" panose="020F0502020204030203" pitchFamily="34" charset="0"/>
              </a:rPr>
              <a:t>Interfaz</a:t>
            </a:r>
          </a:p>
          <a:p>
            <a:pPr algn="ctr"/>
            <a:r>
              <a:rPr lang="es-AR" sz="1800" dirty="0">
                <a:solidFill>
                  <a:srgbClr val="FFFFFF"/>
                </a:solidFill>
                <a:latin typeface="Lato" panose="020F0502020204030203" pitchFamily="34" charset="0"/>
              </a:rPr>
              <a:t>Implementación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65EDC4-7E2D-471F-84C3-9C7800346940}"/>
              </a:ext>
            </a:extLst>
          </p:cNvPr>
          <p:cNvSpPr txBox="1"/>
          <p:nvPr/>
        </p:nvSpPr>
        <p:spPr>
          <a:xfrm>
            <a:off x="6277927" y="2093772"/>
            <a:ext cx="181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800" dirty="0">
                <a:solidFill>
                  <a:srgbClr val="FFFFFF"/>
                </a:solidFill>
                <a:latin typeface="Lato" panose="020F0502020204030203" pitchFamily="34" charset="0"/>
              </a:rPr>
              <a:t>Interfaz</a:t>
            </a:r>
          </a:p>
          <a:p>
            <a:pPr algn="ctr"/>
            <a:r>
              <a:rPr lang="es-AR" sz="1800" dirty="0">
                <a:solidFill>
                  <a:srgbClr val="FFFFFF"/>
                </a:solidFill>
                <a:latin typeface="Lato" panose="020F0502020204030203" pitchFamily="34" charset="0"/>
              </a:rPr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8834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Repositorios y</a:t>
            </a:r>
          </a:p>
          <a:p>
            <a:pPr algn="r"/>
            <a:r>
              <a:rPr lang="es-ES" sz="4800" dirty="0">
                <a:solidFill>
                  <a:srgbClr val="000000"/>
                </a:solidFill>
              </a:rPr>
              <a:t>Servicios Genéricos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96BE8E8-B0AC-4B3D-8536-10FC926C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2562"/>
            <a:ext cx="981075" cy="97155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439A645-181E-4B7F-A8FD-FE5F7977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Controladores</a:t>
            </a:r>
          </a:p>
          <a:p>
            <a:pPr algn="r"/>
            <a:r>
              <a:rPr lang="es-ES" sz="4800" dirty="0">
                <a:solidFill>
                  <a:srgbClr val="000000"/>
                </a:solidFill>
              </a:rPr>
              <a:t>Genéricos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96BE8E8-B0AC-4B3D-8536-10FC926C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2562"/>
            <a:ext cx="981075" cy="97155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439A645-181E-4B7F-A8FD-FE5F7977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9F037FF-D6E9-421C-B3DF-6EF392B95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9646CEC-6E40-4EBD-8ABF-49F0EA7E7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707" y="287504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7098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7450</TotalTime>
  <Words>534</Words>
  <Application>Microsoft Office PowerPoint</Application>
  <PresentationFormat>Presentación en pantalla (16:9)</PresentationFormat>
  <Paragraphs>61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9" baseType="lpstr">
      <vt:lpstr>Roboto Condensed Light</vt:lpstr>
      <vt:lpstr>Consolas</vt:lpstr>
      <vt:lpstr>Staatliches</vt:lpstr>
      <vt:lpstr>Montserrat Black</vt:lpstr>
      <vt:lpstr>Lato</vt:lpstr>
      <vt:lpstr>Montserrat SemiBold</vt:lpstr>
      <vt:lpstr>Josefin Slab SemiBold</vt:lpstr>
      <vt:lpstr>Arial</vt:lpstr>
      <vt:lpstr>Montserrat ExtraBold</vt:lpstr>
      <vt:lpstr>Montserrat</vt:lpstr>
      <vt:lpstr>Freesia Pitch Deck by Slidesgo</vt:lpstr>
      <vt:lpstr>Presentación de PowerPoint</vt:lpstr>
      <vt:lpstr>@MappedSuperclass</vt:lpstr>
      <vt:lpstr>Presentación de PowerPoint</vt:lpstr>
      <vt:lpstr>Código genérico</vt:lpstr>
      <vt:lpstr>Código genérico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Persistencia de datos en Java</dc:title>
  <dc:creator>Flor S</dc:creator>
  <cp:lastModifiedBy> </cp:lastModifiedBy>
  <cp:revision>102</cp:revision>
  <dcterms:modified xsi:type="dcterms:W3CDTF">2020-09-18T04:44:27Z</dcterms:modified>
</cp:coreProperties>
</file>